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60" r:id="rId3"/>
    <p:sldId id="261" r:id="rId4"/>
    <p:sldId id="262" r:id="rId5"/>
    <p:sldId id="263" r:id="rId6"/>
    <p:sldId id="287" r:id="rId7"/>
    <p:sldId id="288" r:id="rId8"/>
    <p:sldId id="289" r:id="rId9"/>
    <p:sldId id="264" r:id="rId10"/>
    <p:sldId id="265" r:id="rId11"/>
    <p:sldId id="266" r:id="rId12"/>
    <p:sldId id="290" r:id="rId13"/>
    <p:sldId id="291" r:id="rId14"/>
    <p:sldId id="292" r:id="rId15"/>
    <p:sldId id="268" r:id="rId16"/>
    <p:sldId id="293" r:id="rId17"/>
    <p:sldId id="294" r:id="rId18"/>
    <p:sldId id="296" r:id="rId19"/>
    <p:sldId id="297" r:id="rId20"/>
    <p:sldId id="295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272" r:id="rId31"/>
    <p:sldId id="307" r:id="rId32"/>
    <p:sldId id="308" r:id="rId33"/>
    <p:sldId id="279" r:id="rId34"/>
    <p:sldId id="278" r:id="rId35"/>
    <p:sldId id="280" r:id="rId36"/>
    <p:sldId id="281" r:id="rId37"/>
    <p:sldId id="282" r:id="rId38"/>
    <p:sldId id="284" r:id="rId39"/>
    <p:sldId id="283" r:id="rId40"/>
    <p:sldId id="309" r:id="rId41"/>
    <p:sldId id="312" r:id="rId4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0066"/>
    <a:srgbClr val="0C7CD2"/>
    <a:srgbClr val="00CC00"/>
    <a:srgbClr val="7DD330"/>
    <a:srgbClr val="1F7EE7"/>
    <a:srgbClr val="AE1517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69" autoAdjust="0"/>
    <p:restoredTop sz="94660"/>
  </p:normalViewPr>
  <p:slideViewPr>
    <p:cSldViewPr>
      <p:cViewPr varScale="1">
        <p:scale>
          <a:sx n="68" d="100"/>
          <a:sy n="68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AA3B2-0052-49C2-96EA-11A1AD6D437B}" type="datetimeFigureOut">
              <a:rPr lang="th-TH" smtClean="0"/>
              <a:pPr/>
              <a:t>20/02/58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Thonburi University  A.Suchada Hommanee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F19C-BFCC-41B6-8829-2274D2411E8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4077CA-2F30-4EA8-B85E-CC40310B51BE}" type="datetimeFigureOut">
              <a:rPr lang="en-US"/>
              <a:pPr>
                <a:defRPr/>
              </a:pPr>
              <a:t>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Thonburi University  A.Suchada Hommanee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FC3448-E456-4118-A917-9B6BB34E2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FC3448-E456-4118-A917-9B6BB34E27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Thonburi University  A.Suchada Hommanee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2/20/2015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2/20/2015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ext Box 34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latin typeface="Arial" charset="0"/>
                <a:cs typeface="Arial" charset="0"/>
                <a:hlinkClick r:id="rId13"/>
              </a:rPr>
              <a:t>Free Powerpoint Templates</a:t>
            </a: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2" name="Picture 39" descr="jk titl kyzer yr jjkyt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8"/>
          <p:cNvSpPr txBox="1">
            <a:spLocks noChangeArrowheads="1"/>
          </p:cNvSpPr>
          <p:nvPr userDrawn="1"/>
        </p:nvSpPr>
        <p:spPr bwMode="auto">
          <a:xfrm>
            <a:off x="8035925" y="62372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248FAF"/>
                </a:solidFill>
                <a:latin typeface="Arial" charset="0"/>
                <a:cs typeface="Arial" charset="0"/>
              </a:rPr>
              <a:t>Page </a:t>
            </a:r>
            <a:fld id="{0C94BF8F-EF5C-4DC9-A4E4-8273F8CC40DC}" type="slidenum">
              <a:rPr lang="fr-FR" b="1">
                <a:solidFill>
                  <a:srgbClr val="248FAF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fr-FR" b="1">
              <a:solidFill>
                <a:srgbClr val="248FAF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51" name="Picture 35" descr="hnfg g erye zefgs g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643306" y="3571876"/>
            <a:ext cx="5105384" cy="1643074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chemeClr val="bg1"/>
                </a:solidFill>
                <a:latin typeface="Angsana New" pitchFamily="18" charset="-34"/>
                <a:ea typeface="+mj-ea"/>
                <a:cs typeface="FreesiaUPC" pitchFamily="34" charset="-34"/>
              </a:rPr>
              <a:t> </a:t>
            </a:r>
            <a:r>
              <a:rPr lang="th-TH" sz="4000" b="1" kern="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Angsana New" pitchFamily="18" charset="-34"/>
                <a:ea typeface="+mj-ea"/>
                <a:cs typeface="FreesiaUPC" pitchFamily="34" charset="-34"/>
              </a:rPr>
              <a:t>กลยุทธ์การตลาดออนไลน์ </a:t>
            </a:r>
            <a:br>
              <a:rPr lang="th-TH" sz="4000" b="1" kern="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Angsana New" pitchFamily="18" charset="-34"/>
                <a:ea typeface="+mj-ea"/>
                <a:cs typeface="FreesiaUPC" pitchFamily="34" charset="-34"/>
              </a:rPr>
            </a:br>
            <a:r>
              <a:rPr lang="en-US" sz="4000" b="1" kern="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(Strategy </a:t>
            </a:r>
            <a:r>
              <a:rPr lang="th-TH" sz="4000" b="1" kern="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Electronic </a:t>
            </a:r>
            <a:r>
              <a:rPr lang="en-US" sz="4000" b="1" kern="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Marketing</a:t>
            </a:r>
            <a:r>
              <a:rPr lang="th-TH" sz="4000" b="1" kern="0" dirty="0">
                <a:ln>
                  <a:solidFill>
                    <a:srgbClr val="FF0066"/>
                  </a:solidFill>
                </a:ln>
                <a:solidFill>
                  <a:schemeClr val="bg1"/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)</a:t>
            </a:r>
            <a:endParaRPr lang="en-US" sz="4000" b="1" kern="0" dirty="0">
              <a:ln>
                <a:solidFill>
                  <a:srgbClr val="FF0066"/>
                </a:solidFill>
              </a:ln>
              <a:solidFill>
                <a:schemeClr val="bg1"/>
              </a:solidFill>
              <a:latin typeface="Browallia New" pitchFamily="34" charset="-34"/>
              <a:ea typeface="+mj-ea"/>
              <a:cs typeface="Browallia New" pitchFamily="34" charset="-34"/>
            </a:endParaRPr>
          </a:p>
        </p:txBody>
      </p:sp>
      <p:pic>
        <p:nvPicPr>
          <p:cNvPr id="2053" name="Picture 4" descr="LOGO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285750"/>
            <a:ext cx="14287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928938" y="5976938"/>
            <a:ext cx="5857875" cy="523875"/>
          </a:xfrm>
          <a:prstGeom prst="rect">
            <a:avLst/>
          </a:prstGeom>
          <a:solidFill>
            <a:srgbClr val="FF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FreesiaUPC" pitchFamily="34" charset="-34"/>
              </a:rPr>
              <a:t>ศูนย์บริการวิชาการมหาวิทยาลัยธนบุรี-ศรีวัฒนา</a:t>
            </a:r>
            <a:endParaRPr lang="en-US" sz="2800" b="1" dirty="0">
              <a:solidFill>
                <a:schemeClr val="tx1"/>
              </a:solidFill>
              <a:latin typeface="Angsana New" pitchFamily="18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9413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ขั้นตอนในการวางแผนกลยุทธ์ </a:t>
            </a:r>
            <a:r>
              <a:rPr lang="en-US" sz="44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r>
              <a:rPr lang="th-TH" sz="4400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28688" y="1533525"/>
            <a:ext cx="7893050" cy="4824413"/>
          </a:xfrm>
          <a:prstGeom prst="rect">
            <a:avLst/>
          </a:prstGeom>
        </p:spPr>
        <p:txBody>
          <a:bodyPr/>
          <a:lstStyle/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 startAt="3"/>
              <a:defRPr/>
            </a:pPr>
            <a:r>
              <a:rPr lang="th-TH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การนำกลยุทธ์ไปใช้ในทางปฏิบัติ (</a:t>
            </a:r>
            <a:r>
              <a:rPr lang="en-US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Implementation)</a:t>
            </a:r>
            <a:endParaRPr lang="th-TH" sz="3600" b="1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1009650" lvl="1" indent="-609600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เป็นการจัดสรรทรัพยากรขององค์กรและการปรับปรุงเปลี่ยนแปลงให้สอดคล้องการแผนที่กำหนดไว้ 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AutoNum type="arabicPeriod" startAt="4"/>
              <a:defRPr/>
            </a:pPr>
            <a:r>
              <a:rPr lang="th-TH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การประเมินกลยุทธ์ (</a:t>
            </a:r>
            <a:r>
              <a:rPr lang="en-US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Assessment)</a:t>
            </a:r>
            <a:endParaRPr lang="th-TH" sz="3600" b="1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1009650" lvl="1" indent="-609600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การประเมินเป้าหมายของกลยุทธ์ ถึงความเป็นไปได้และความเหมาะสม เพื่อนำมาแก้ไขปรับปรุง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774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h-TH" sz="44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1. ขั้นเริ่มต้นวางแผนกลยุทธ์ :</a:t>
            </a:r>
            <a:endParaRPr lang="th-TH" sz="4400" b="1" kern="0" dirty="0">
              <a:solidFill>
                <a:srgbClr val="FF0066"/>
              </a:solidFill>
              <a:latin typeface="Browallia New" pitchFamily="34" charset="-34"/>
              <a:ea typeface="+mj-ea"/>
              <a:cs typeface="FreesiaUPC" pitchFamily="34" charset="-34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1214438" y="1214438"/>
            <a:ext cx="77152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วัตถุประสงค์ 2 ประการ</a:t>
            </a: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  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1. เพื่อให้องค์กร 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รู้อนาคต หรือสามารถกำหนดสิ่งที่ตนเองต้องการ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จะเป็นในอนาคตได้ โดยการกำหนด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vision mission goal objective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ของระบบงาน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E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-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Commerce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ที่ชัดเจน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     2. เพื่อให้องคก์กร 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รู้จักตนเอง หรือทราบว่าตนเองอยู่ ณ ตำแหนง่งใดในปัจจุบัน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ทำโดยการวิคราะห์สภาพแวดล้อมภายในและภายนอก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1.1 กำหนดสิ่งที่องค์กรต้องการในอนาคต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214438" y="1143000"/>
            <a:ext cx="7786687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เป้าหมาย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Goal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คือ การกำหนดพันธกิจขององค์กรให้เฉพาะเจาะจงมากขึ้น  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เช่น เพิ่มยอดขายรถยนต์ในภาคพื้นเอเซียตะวันออกเฉียงใต้ให้มากขึ้น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วัตถุประสงค์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Objective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คือ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การกำาหนดเป้าหมายที่สามารถวัดผลสำาเร็จของงานได้ชัดเจน โดยวัตถุประสงค์จะระบุปริมาณของสิ่งที่ต้องการ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Quantity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 และระยะเวลาที่ใช้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Timer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เพื่อใหง้งานบรรลุผลสำาเร็จไว้ด้วย 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เช่น เพิ่มยอดขายรถยนต์ในประเทศไทยอีก 30% ภายในปี 2551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357188" y="274638"/>
            <a:ext cx="8329612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1.2 </a:t>
            </a:r>
            <a:r>
              <a:rPr lang="th-TH" sz="3600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การวิเคราะห์เชิงการแข่งขัน (</a:t>
            </a:r>
            <a:r>
              <a:rPr lang="en-US" sz="3600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Competitive Analysis)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214438" y="1143000"/>
            <a:ext cx="7643812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การวิเคราะห์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SWOT </a:t>
            </a:r>
            <a:endParaRPr lang="th-TH" sz="3600" b="1" dirty="0">
              <a:latin typeface="Browallia New" pitchFamily="34" charset="-34"/>
              <a:cs typeface="FreesiaUPC" pitchFamily="34" charset="-34"/>
            </a:endParaRPr>
          </a:p>
          <a:p>
            <a:pPr algn="thaiDist"/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เป็นการวิเคราะห์เพื่อหา</a:t>
            </a:r>
          </a:p>
          <a:p>
            <a:pPr algn="thaiDist"/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 จุดแข็ง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Strength </a:t>
            </a:r>
            <a:endParaRPr lang="th-TH" sz="3600" dirty="0">
              <a:latin typeface="Browallia New" pitchFamily="34" charset="-34"/>
              <a:cs typeface="FreesiaUPC" pitchFamily="34" charset="-34"/>
            </a:endParaRPr>
          </a:p>
          <a:p>
            <a:pPr algn="thaiDist"/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 จุดอ่อน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Weakness </a:t>
            </a:r>
            <a:endParaRPr lang="th-TH" sz="3600" dirty="0">
              <a:latin typeface="Browallia New" pitchFamily="34" charset="-34"/>
              <a:cs typeface="FreesiaUPC" pitchFamily="34" charset="-34"/>
            </a:endParaRPr>
          </a:p>
          <a:p>
            <a:pPr algn="thaiDist"/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 โอกาส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Opportunity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และ</a:t>
            </a:r>
          </a:p>
          <a:p>
            <a:pPr algn="thaiDist"/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 อุปสรรค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Threat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ขององค์กร 	</a:t>
            </a:r>
          </a:p>
          <a:p>
            <a:pPr algn="thaiDist"/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แบ่งปัจจัยออกเป็น 2 กลุ่ม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  สภาพแวดล้อมภายใน </a:t>
            </a: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Internal Environment</a:t>
            </a:r>
            <a:endParaRPr lang="th-TH" sz="3600" b="1" dirty="0">
              <a:solidFill>
                <a:srgbClr val="00CC00"/>
              </a:solidFill>
              <a:latin typeface="Browallia New" pitchFamily="34" charset="-34"/>
              <a:cs typeface="FreesiaUPC" pitchFamily="34" charset="-34"/>
            </a:endParaRP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  สภาพแวดล้อมภายนอก </a:t>
            </a: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External Environment</a:t>
            </a:r>
            <a:endParaRPr lang="en-US" sz="3600" dirty="0">
              <a:solidFill>
                <a:srgbClr val="00CC00"/>
              </a:solidFill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357188" y="274638"/>
            <a:ext cx="8329612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1.2 </a:t>
            </a:r>
            <a:r>
              <a:rPr lang="th-TH" sz="3600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การวิเคราะห์เชิงการแข่งขัน (</a:t>
            </a:r>
            <a:r>
              <a:rPr lang="en-US" sz="3600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Competitive Analysis)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7313" y="1143000"/>
            <a:ext cx="7500937" cy="50784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สภาพแวดล้อมภายใน </a:t>
            </a: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Internal Environment </a:t>
            </a:r>
          </a:p>
          <a:p>
            <a:pPr>
              <a:defRPr/>
            </a:pP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เป็นปัจจัยภายในองค์กรที่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ผู้บริหารสามารถควบคุมได้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</a:t>
            </a:r>
            <a:endParaRPr lang="th-TH" sz="3600" b="1" dirty="0">
              <a:latin typeface="Browallia New" pitchFamily="34" charset="-34"/>
              <a:cs typeface="FreesiaUPC" pitchFamily="34" charset="-34"/>
            </a:endParaRPr>
          </a:p>
          <a:p>
            <a:pPr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จุดแข็ง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หมายถึง ข้อได้เปรียบที่องค์กรมีเหนือคู่แข่ง</a:t>
            </a:r>
          </a:p>
          <a:p>
            <a:pPr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จุดอ่อน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 หมายถึง ข้อบกพร่องที่องค์กรยังขาดหรือมีน้อยกว่าคู่แข่ง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3600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b="1" kern="0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ปัจจัยที่ควรพิจารณา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ได้แก่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วัตถุประสงค์ของกิจการ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ทรัพยากรของกิจการ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ส่วนประสมการตลาด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57188" y="274638"/>
            <a:ext cx="8329612" cy="796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h-TH" sz="4400" b="1" kern="0">
                <a:solidFill>
                  <a:srgbClr val="0C7CD2"/>
                </a:solidFill>
                <a:latin typeface="Browallia New" pitchFamily="34" charset="-34"/>
                <a:ea typeface="+mj-ea"/>
                <a:cs typeface="FreesiaUPC" pitchFamily="34" charset="-34"/>
              </a:rPr>
              <a:t>1.2 </a:t>
            </a:r>
            <a:r>
              <a:rPr lang="th-TH" sz="3600" b="1" kern="0">
                <a:solidFill>
                  <a:srgbClr val="0C7CD2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การวิเคราะห์เชิงการแข่งขัน (</a:t>
            </a:r>
            <a:r>
              <a:rPr lang="en-US" sz="3600" b="1" kern="0">
                <a:solidFill>
                  <a:srgbClr val="0C7CD2"/>
                </a:solidFill>
                <a:latin typeface="Browallia New" pitchFamily="34" charset="-34"/>
                <a:ea typeface="+mj-ea"/>
                <a:cs typeface="FreesiaUPC" pitchFamily="34" charset="-34"/>
              </a:rPr>
              <a:t>Competitive Analysis)</a:t>
            </a:r>
            <a:endParaRPr lang="en-US" sz="4400" kern="0" dirty="0">
              <a:solidFill>
                <a:srgbClr val="0C7CD2"/>
              </a:solidFill>
              <a:latin typeface="Browallia New" pitchFamily="34" charset="-34"/>
              <a:ea typeface="+mj-ea"/>
              <a:cs typeface="FreesiaUPC" pitchFamily="34" charset="-34"/>
            </a:endParaRP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1143000" y="1143000"/>
            <a:ext cx="77152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สภาพแวดล้อมภายนอก </a:t>
            </a:r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External Environment </a:t>
            </a:r>
          </a:p>
          <a:p>
            <a:r>
              <a:rPr lang="en-US" sz="3600" b="1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เป็นปัจจัยภายนอกองค์กรที่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ผู้บริหารไม่สามารถควบคุมได้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และยังอาจส่งผลกระทบต่อจุดอ่อนและจุดแข็งขององค์กร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</a:t>
            </a:r>
            <a:r>
              <a:rPr lang="th-TH" sz="3600" b="1" dirty="0">
                <a:cs typeface="FreesiaUPC" pitchFamily="34" charset="-34"/>
              </a:rPr>
              <a:t>โอกาส</a:t>
            </a:r>
            <a:r>
              <a:rPr lang="th-TH" sz="3600" dirty="0">
                <a:cs typeface="FreesiaUPC" pitchFamily="34" charset="-34"/>
              </a:rPr>
              <a:t> หมายถึง สถานการณ์ภายนอกที่มีประโยชน์ต่อการดำเนินงานขององค์กรให้บรรลุผลสำเร็จตามเป้าหมาย</a:t>
            </a:r>
            <a:endParaRPr lang="th-TH" sz="3600" dirty="0">
              <a:latin typeface="Browallia New" pitchFamily="34" charset="-34"/>
              <a:cs typeface="FreesiaUPC" pitchFamily="34" charset="-34"/>
            </a:endParaRP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</a:t>
            </a:r>
            <a:r>
              <a:rPr lang="th-TH" sz="3600" b="1" dirty="0">
                <a:cs typeface="FreesiaUPC" pitchFamily="34" charset="-34"/>
              </a:rPr>
              <a:t>อุปสรรค</a:t>
            </a:r>
            <a:r>
              <a:rPr lang="th-TH" sz="3600" dirty="0">
                <a:cs typeface="FreesiaUPC" pitchFamily="34" charset="-34"/>
              </a:rPr>
              <a:t> หมายถึง สถานการณ์ภายนอกที่ขัดขวางการดำเนินธุรกิจขององค์กร จนทำให้บริษัทประสบความล้มเหลวหรือไม่เป็นไปตามวัตถุประสงค์ที่วางไว้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57188" y="274638"/>
            <a:ext cx="8329612" cy="796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h-TH" sz="4400" b="1" kern="0">
                <a:solidFill>
                  <a:srgbClr val="0C7CD2"/>
                </a:solidFill>
                <a:latin typeface="Browallia New" pitchFamily="34" charset="-34"/>
                <a:ea typeface="+mj-ea"/>
                <a:cs typeface="FreesiaUPC" pitchFamily="34" charset="-34"/>
              </a:rPr>
              <a:t>1.2 </a:t>
            </a:r>
            <a:r>
              <a:rPr lang="th-TH" sz="3600" b="1" kern="0">
                <a:solidFill>
                  <a:srgbClr val="0C7CD2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การวิเคราะห์เชิงการแข่งขัน (</a:t>
            </a:r>
            <a:r>
              <a:rPr lang="en-US" sz="3600" b="1" kern="0">
                <a:solidFill>
                  <a:srgbClr val="0C7CD2"/>
                </a:solidFill>
                <a:latin typeface="Browallia New" pitchFamily="34" charset="-34"/>
                <a:ea typeface="+mj-ea"/>
                <a:cs typeface="FreesiaUPC" pitchFamily="34" charset="-34"/>
              </a:rPr>
              <a:t>Competitive Analysis)</a:t>
            </a:r>
            <a:endParaRPr lang="en-US" sz="4400" kern="0" dirty="0">
              <a:solidFill>
                <a:srgbClr val="0C7CD2"/>
              </a:solidFill>
              <a:latin typeface="Browallia New" pitchFamily="34" charset="-34"/>
              <a:ea typeface="+mj-ea"/>
              <a:cs typeface="FreesiaUPC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0125" y="1143000"/>
            <a:ext cx="78581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th-TH" sz="3600" b="1" kern="0" dirty="0">
                <a:solidFill>
                  <a:srgbClr val="00CC00"/>
                </a:solidFill>
                <a:latin typeface="Browallia New" pitchFamily="34" charset="-34"/>
                <a:cs typeface="FreesiaUPC" pitchFamily="34" charset="-34"/>
              </a:rPr>
              <a:t> ปัจจัยที่ควรพิจารณา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แบ่งเป็น 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2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กลุ่ม คือ </a:t>
            </a:r>
          </a:p>
          <a:p>
            <a:pPr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	- </a:t>
            </a:r>
            <a:r>
              <a:rPr lang="th-TH" sz="3600" b="1" kern="0" dirty="0">
                <a:latin typeface="Browallia New" pitchFamily="34" charset="-34"/>
                <a:cs typeface="FreesiaUPC" pitchFamily="34" charset="-34"/>
              </a:rPr>
              <a:t>สิ่งแวดล้อมมหภาค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ได้แก่  ประชากร  เศรษฐกิจ  สังคมและวัฒนธรรม   การเมืองและกฎหมาย  เทคโนโลยี  ธรรมชาติ</a:t>
            </a:r>
          </a:p>
          <a:p>
            <a:pPr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	- </a:t>
            </a:r>
            <a:r>
              <a:rPr lang="th-TH" sz="3600" b="1" kern="0" dirty="0">
                <a:latin typeface="Browallia New" pitchFamily="34" charset="-34"/>
                <a:cs typeface="FreesiaUPC" pitchFamily="34" charset="-34"/>
              </a:rPr>
              <a:t>สิ่งแวดล้อมจุลภาค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ได้แก่  ผู้จำหน่ายวัตถุดิบ  คนกลาง  ลูกค้า  คู่แข่งขัน  สาธารณะ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2. การวางกลยุทธ์ :</a:t>
            </a:r>
            <a:endParaRPr lang="en-US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143000" y="1143000"/>
            <a:ext cx="771525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วัตถุประสงค์ </a:t>
            </a: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เพื่อให้ธุรกิจกำหนดแนวทางปฏิบัติให้บรรลุผลสำเร็จตามที่ต้องการได้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ขั้นตอน </a:t>
            </a: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จะเริ่มจากการจัดสรรโครงการ แล้วจึงนำมาวิเคราะห์ต้นทุนและผลตอบแทน วิเคราะห์ความเสี่ยง จัดวางกลยุทธ์ และกำหนดปัจจัยสู่ความสำเร็จ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ผลลัพธ์ </a:t>
            </a: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คือ รายชื่อโครงการ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Project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ที่ต้องการพัฒนาระบบ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2.1 การจัดสรรโครงการ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14438" y="1285875"/>
            <a:ext cx="77152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en-US" sz="3600" b="1" dirty="0" err="1">
                <a:latin typeface="Browallia New" pitchFamily="34" charset="-34"/>
                <a:cs typeface="FreesiaUPC" pitchFamily="34" charset="-34"/>
              </a:rPr>
              <a:t>Tjan’s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Portfolio Strategy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เป็นแบบจำลองที่ดัดแปลงมาจาก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BCG’s Model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ใช้สำหรับจัดสรรโครงการสำหรับธุรกิจอินเทอร์เน็ต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แตกต่างจาก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BCG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คือ ใช้ปัจจัยด้าน ความเป็นไปได้ของโครงการ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(Violability of Project)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และความเหมาะสมขององคก์กรธุรกิจกับระบบงาน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E-commerce (Company Fit with EC Project)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368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2.2 การวิเคราะห์ต้นทุน และผลตอบแทน </a:t>
            </a:r>
            <a:b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</a:br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(</a:t>
            </a:r>
            <a:r>
              <a:rPr lang="en-US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Cost-Benefit Analysis)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928688" y="2000250"/>
            <a:ext cx="785812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การวิเคราะห์คุณค่า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Value Analysis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</a:t>
            </a: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cs typeface="FreesiaUPC" pitchFamily="34" charset="-34"/>
              </a:rPr>
              <a:t>เป็นการทบทวนความสำเร็จของผลิตภัณฑ์ซึ่งเกิดขึ้นในระหว่างกระบวนการผลิต </a:t>
            </a:r>
          </a:p>
          <a:p>
            <a:r>
              <a:rPr lang="th-TH" sz="3600" dirty="0">
                <a:cs typeface="FreesiaUPC" pitchFamily="34" charset="-34"/>
              </a:rPr>
              <a:t>	เพื่อให้เกิดการปรับปรุงซึ่งจะนำไปสู่การเป็นผลิตภัณฑ์ที่ดีกว่าและประหยัดกว่า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2071670" y="285728"/>
            <a:ext cx="6781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 algn="r">
              <a:defRPr/>
            </a:pPr>
            <a:r>
              <a:rPr lang="th-TH" sz="4800" b="1" kern="0" dirty="0">
                <a:ln>
                  <a:solidFill>
                    <a:srgbClr val="FF0066"/>
                  </a:solidFill>
                </a:ln>
                <a:solidFill>
                  <a:srgbClr val="FFFF00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การวางแผนกลยุทธ์ธุรกิจออนไลน์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57250" y="1428750"/>
            <a:ext cx="8143875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42950" indent="-742950">
              <a:buFont typeface="+mj-lt"/>
              <a:buAutoNum type="arabicParenR"/>
              <a:defRPr/>
            </a:pPr>
            <a:r>
              <a:rPr lang="th-TH" sz="36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การวางแผนกลยุทธ์และระดับของกลยุทธ์ในองค์กร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การวางแผนกลยุทธ์ 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th-TH" sz="3600" b="1" dirty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th-TH" sz="36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ขั้นตอนในการวางแผนกลยุทธ์ </a:t>
            </a:r>
            <a:r>
              <a:rPr lang="en-US" sz="36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th-TH" sz="3600" b="1" kern="0" dirty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  <a:p>
            <a:pPr marL="106680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h-TH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การเริ่มต้นวางแผนกลยุทธ์ (</a:t>
            </a:r>
            <a:r>
              <a:rPr lang="en-US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Initiation)</a:t>
            </a:r>
            <a:endParaRPr lang="th-TH" sz="3200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106680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h-TH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การวางกลยุทธ์ (</a:t>
            </a:r>
            <a:r>
              <a:rPr lang="en-US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Formulation)</a:t>
            </a:r>
            <a:endParaRPr lang="th-TH" sz="3200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106680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h-TH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การนำกลยุทธ์ไปใช้ในทางปฏิบัติ (</a:t>
            </a:r>
            <a:r>
              <a:rPr lang="en-US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Implementation)</a:t>
            </a:r>
            <a:endParaRPr lang="th-TH" sz="3200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1066800" lvl="1" indent="-609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h-TH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การประเมินกลยุทธ์ (</a:t>
            </a:r>
            <a:r>
              <a:rPr lang="en-US" sz="3200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Assessment)</a:t>
            </a:r>
            <a:endParaRPr lang="th-TH" sz="3200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742950" indent="-742950">
              <a:buFont typeface="+mj-lt"/>
              <a:buAutoNum type="arabicParenR"/>
              <a:defRPr/>
            </a:pP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กลยุทธ์การตลาดออนไลน์ 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5S’s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2.1 การจัดสรรโครงการ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928688" y="1214438"/>
            <a:ext cx="8001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BCG’s Model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เป็นแบบจำลองที่นำปัจจัย 2 ประการ คือ อัตราการเจริญเติบโตของอุตสาหกรรม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Industrial Growth Rate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และส่วนครองตลาดสัมพันธ์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Relative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Market Share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มาวิเคราะห์ในรูปแบบของเมทริกซ์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3500438"/>
            <a:ext cx="4929188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368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2.2 การวิเคราะห์ต้นทุน และผลตอบแทน </a:t>
            </a:r>
            <a:b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</a:br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(</a:t>
            </a:r>
            <a:r>
              <a:rPr lang="en-US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Cost-Benefit Analysis)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214438" y="1905000"/>
            <a:ext cx="778668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การวิเคราะห์ความเสี่ยง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(Risk Analysis)</a:t>
            </a:r>
            <a:endParaRPr lang="th-TH" sz="3600" b="1" dirty="0">
              <a:latin typeface="Browallia New" pitchFamily="34" charset="-34"/>
              <a:cs typeface="FreesiaUPC" pitchFamily="34" charset="-34"/>
            </a:endParaRP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- 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ความเสี่ยงในทางธุรกิจ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Business Risk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มีความเสี่ยงสูง จึงต้องให้ความสำคัญ เป็นพิเศษ ขึ้นกับหลายปัจจัย เช่น ผู้มีส่วนร่วมทางการค้าสภาพแวดล้อมทางการแข่งขัน</a:t>
            </a: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- 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ความเสี่ยงด้านความปลอดภัยของข้อมูล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Information Security Risk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เพราะมีการทำงานผ่านอินเทอร์เน็ต อาจถูกโจรกรรมข้อมูล หรือเกิดการสูญหายของ ข้อมูลได้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2.3 การวางกลยุทธ์ </a:t>
            </a:r>
            <a:r>
              <a:rPr lang="en-US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071563" y="1214438"/>
            <a:ext cx="78581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กลยุทธ์เชิงรุก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Offensive Strategy</a:t>
            </a: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เป็นการช่วงชิงส่วนครองตลาด</a:t>
            </a: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1.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รุกแบบตาต่อตา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ฟันต่อฟัน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จู่โจมคู่แข่งในทุกสายผลิตภัณฑ์ที่คู่แข่งมี โดยเสนอราคาสินค้าที่ต่ำกว่า</a:t>
            </a: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2.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รุกด้านเดียว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โจมตีจุดออ่อนของคู่แข่ง หลีกเลี่ยงการเผชิญหน้ากับคู่แข่งโดยตรง</a:t>
            </a:r>
            <a:endParaRPr lang="en-US" sz="34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2.3 การวางกลยุทธ์ </a:t>
            </a:r>
            <a:r>
              <a:rPr lang="en-US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857250" y="1143000"/>
            <a:ext cx="8143875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กลยุทธ์เชิง</a:t>
            </a:r>
            <a:r>
              <a:rPr lang="th-TH" sz="3600" b="1" dirty="0">
                <a:cs typeface="FreesiaUPC" pitchFamily="34" charset="-34"/>
              </a:rPr>
              <a:t>รับ </a:t>
            </a: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Defensive Strategy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เป็นวิธีที่ใช้เพิ่มส่วนแบ่งทางการตลาด และคอยป้องกันไม่ให้คู่แข่งโจมตี วิธีนี้ทำเพื่อลดความรุนแรงในการแข่งขันลง</a:t>
            </a:r>
          </a:p>
          <a:p>
            <a:pPr lvl="1"/>
            <a:r>
              <a:rPr lang="th-TH" sz="36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400" b="1" dirty="0">
                <a:latin typeface="Browallia New" pitchFamily="34" charset="-34"/>
                <a:cs typeface="FreesiaUPC" pitchFamily="34" charset="-34"/>
              </a:rPr>
              <a:t>1. </a:t>
            </a:r>
            <a:r>
              <a:rPr lang="th-TH" sz="3400" b="1" dirty="0">
                <a:latin typeface="Browallia New" pitchFamily="34" charset="-34"/>
                <a:cs typeface="FreesiaUPC" pitchFamily="34" charset="-34"/>
              </a:rPr>
              <a:t>ป้องกันการเพิ่มจำนวนของผู้ลงทุนรายใหม่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เพิ่มสายผลิตภัณฑ์ให้เต็มพื้นที่ส่วนแบ่งตลาด ป้องกันไม่ให้ผู้ลงทุนรายใหม่เห็นช่องว่างและเข้ามาลงทุน</a:t>
            </a:r>
          </a:p>
          <a:p>
            <a:pPr lvl="1"/>
            <a:r>
              <a:rPr lang="th-TH" sz="34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400" b="1" dirty="0">
                <a:latin typeface="Browallia New" pitchFamily="34" charset="-34"/>
                <a:cs typeface="FreesiaUPC" pitchFamily="34" charset="-34"/>
              </a:rPr>
              <a:t>2. </a:t>
            </a:r>
            <a:r>
              <a:rPr lang="th-TH" sz="3400" b="1" dirty="0">
                <a:latin typeface="Browallia New" pitchFamily="34" charset="-34"/>
                <a:cs typeface="FreesiaUPC" pitchFamily="34" charset="-34"/>
              </a:rPr>
              <a:t>ลดแรงจูงใจในการเข้ามาลงทุนของผู้ลงทุนรายใหม่ลง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ลดความหวังที่จะเข้ามาทำกำไรจากอุตสาหกรรม กำหนดราคาสินค้าให้ต่ำ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	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2.3 การวางกลยุทธ์ </a:t>
            </a:r>
            <a:r>
              <a:rPr lang="en-US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en-US" smtClean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785813" y="1143000"/>
            <a:ext cx="8215312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กลยุทธ์การร่วมมือกันทางธุรกิจ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Cooperative Strategy</a:t>
            </a:r>
            <a:endParaRPr lang="th-TH" sz="3600" b="1" dirty="0">
              <a:latin typeface="Browallia New" pitchFamily="34" charset="-34"/>
              <a:cs typeface="FreesiaUPC" pitchFamily="34" charset="-34"/>
            </a:endParaRP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ใช้สร้างความได้เปรียบในการแข่งขัน โดยการร่วมมือกับ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บริษัทอื่นที่เอื้อประโยชน์ต่อกัน เรียกว่า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พันธมิตรเชิงกลยุทธ์</a:t>
            </a:r>
          </a:p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Strategic Alliance</a:t>
            </a:r>
          </a:p>
          <a:p>
            <a:r>
              <a:rPr lang="en-US" sz="36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400" b="1" dirty="0" smtClean="0">
                <a:latin typeface="Browallia New" pitchFamily="34" charset="-34"/>
                <a:cs typeface="FreesiaUPC" pitchFamily="34" charset="-34"/>
              </a:rPr>
              <a:t>1. </a:t>
            </a:r>
            <a:r>
              <a:rPr lang="th-TH" sz="3400" b="1" dirty="0" smtClean="0">
                <a:latin typeface="Browallia New" pitchFamily="34" charset="-34"/>
                <a:cs typeface="FreesiaUPC" pitchFamily="34" charset="-34"/>
              </a:rPr>
              <a:t>การร่วมทุน </a:t>
            </a:r>
            <a:r>
              <a:rPr lang="en-US" sz="3400" b="1" dirty="0" smtClean="0">
                <a:latin typeface="Browallia New" pitchFamily="34" charset="-34"/>
                <a:cs typeface="FreesiaUPC" pitchFamily="34" charset="-34"/>
              </a:rPr>
              <a:t>Joint Venture </a:t>
            </a:r>
            <a:r>
              <a:rPr lang="th-TH" sz="3400" dirty="0" smtClean="0">
                <a:latin typeface="Browallia New" pitchFamily="34" charset="-34"/>
                <a:cs typeface="FreesiaUPC" pitchFamily="34" charset="-34"/>
              </a:rPr>
              <a:t>คือ การที่บริษัท 2 แห่งขึ้นไป ตัดสินใจลงทุนร่วมกัน เพื่อผลิตสินค้าหรือบริการในธุรกิจใหม่</a:t>
            </a:r>
            <a:endParaRPr lang="th-TH" sz="3400" dirty="0">
              <a:latin typeface="Browallia New" pitchFamily="34" charset="-34"/>
              <a:cs typeface="FreesiaUPC" pitchFamily="34" charset="-34"/>
            </a:endParaRPr>
          </a:p>
          <a:p>
            <a:r>
              <a:rPr lang="th-TH" sz="34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400" b="1" dirty="0">
                <a:latin typeface="Browallia New" pitchFamily="34" charset="-34"/>
                <a:cs typeface="FreesiaUPC" pitchFamily="34" charset="-34"/>
              </a:rPr>
              <a:t>2. </a:t>
            </a:r>
            <a:r>
              <a:rPr lang="th-TH" sz="3400" b="1" dirty="0">
                <a:latin typeface="Browallia New" pitchFamily="34" charset="-34"/>
                <a:cs typeface="FreesiaUPC" pitchFamily="34" charset="-34"/>
              </a:rPr>
              <a:t>พันธมิตรในห่วงโซ่แห่งคุณค่า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(</a:t>
            </a:r>
            <a:r>
              <a:rPr lang="en-US" sz="3400" dirty="0">
                <a:latin typeface="Browallia New" pitchFamily="34" charset="-34"/>
                <a:cs typeface="FreesiaUPC" pitchFamily="34" charset="-34"/>
              </a:rPr>
              <a:t>Value </a:t>
            </a:r>
            <a:r>
              <a:rPr lang="en-US" sz="3400" dirty="0" smtClean="0">
                <a:latin typeface="Browallia New" pitchFamily="34" charset="-34"/>
                <a:cs typeface="FreesiaUPC" pitchFamily="34" charset="-34"/>
              </a:rPr>
              <a:t>Chain </a:t>
            </a:r>
            <a:r>
              <a:rPr lang="en-US" sz="3400" dirty="0">
                <a:latin typeface="Browallia New" pitchFamily="34" charset="-34"/>
                <a:cs typeface="FreesiaUPC" pitchFamily="34" charset="-34"/>
              </a:rPr>
              <a:t>Partnership)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ร่วมมือกันทางธุรกิจระหว่างผู้ที่เกี่ยวข้องกับกิจกรรมในห่วงโซ่แห่งคุณค่า เช่น ผู้ค้าส่งวัตถุดิบ ผู้ผลิต และผู้จัดจำหน่าย</a:t>
            </a:r>
            <a:endParaRPr lang="en-US" sz="34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2.4 ปัจจัยสู่ความสำเร็จ</a:t>
            </a:r>
            <a:r>
              <a:rPr lang="en-US" b="1" smtClean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E-Commerce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14375" y="1285875"/>
            <a:ext cx="8215313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ปัจจัยสู่ความสำเร็จ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Critical Success Factors : CSFs</a:t>
            </a:r>
          </a:p>
          <a:p>
            <a:pPr lvl="1">
              <a:buFont typeface="Wingdings" pitchFamily="2" charset="2"/>
              <a:buChar char="v"/>
            </a:pPr>
            <a:r>
              <a:rPr lang="en-US" sz="3600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หมายถึง ปัจจัยสำคัญในแต่ละด้านที่ช่วยให้องค์กรบรรลุเป้าหมายที่กำหนดไว้ </a:t>
            </a:r>
          </a:p>
          <a:p>
            <a:pPr lvl="1">
              <a:buFont typeface="Wingdings" pitchFamily="2" charset="2"/>
              <a:buChar char="v"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  เช่น ปัจจัยสำคัญด้านเทคโนโลยี คือ ประสิทธิภาพของฮารด์แวร และซอฟต์แวร์ที่ใช้ </a:t>
            </a:r>
          </a:p>
          <a:p>
            <a:pPr lvl="1">
              <a:buFont typeface="Wingdings" pitchFamily="2" charset="2"/>
              <a:buChar char="v"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  หรือปัจจัยสำคัญด้านธุรกิจ คือ คุณค่าของสินค้าและ</a:t>
            </a:r>
          </a:p>
          <a:p>
            <a:pPr lvl="1"/>
            <a:r>
              <a:rPr lang="th-TH" sz="3600" dirty="0">
                <a:latin typeface="Browallia New" pitchFamily="34" charset="-34"/>
                <a:cs typeface="FreesiaUPC" pitchFamily="34" charset="-34"/>
              </a:rPr>
              <a:t>บริการที่องคก์กรจะนำเสนอแก่ลูกค้า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3. การนำกลยุทธ์ไปใช้ปฏิบัติ :</a:t>
            </a:r>
            <a:endParaRPr lang="en-US" b="1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857250" y="1285875"/>
            <a:ext cx="8072438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1. จัดตั้งทีมงานและมอบหมายหน้าที่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: </a:t>
            </a:r>
            <a:r>
              <a:rPr lang="en-US" sz="3400" dirty="0">
                <a:latin typeface="Browallia New" pitchFamily="34" charset="-34"/>
                <a:cs typeface="FreesiaUPC" pitchFamily="34" charset="-34"/>
              </a:rPr>
              <a:t>SA ,Web Master, Technical Staff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 โดยมี </a:t>
            </a:r>
            <a:r>
              <a:rPr lang="en-US" sz="3400" dirty="0">
                <a:latin typeface="Browallia New" pitchFamily="34" charset="-34"/>
                <a:cs typeface="FreesiaUPC" pitchFamily="34" charset="-34"/>
              </a:rPr>
              <a:t>Project Manager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เป็นผู้กำกับ ดูแล</a:t>
            </a:r>
          </a:p>
          <a:p>
            <a:pPr lvl="1"/>
            <a:r>
              <a:rPr lang="th-TH" sz="3400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2. จัดทำโครงการนำร่อง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: เพื่อลดค่าใช้จ่ายและป้องกันข้อผิดพลาด และลดความเสี่ยงในการพัฒนาระบบ</a:t>
            </a:r>
            <a:r>
              <a:rPr lang="th-TH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</a:t>
            </a:r>
            <a:endParaRPr lang="en-US" sz="3400" b="1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lvl="1"/>
            <a:r>
              <a:rPr lang="en-US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3. จัดสรรทรัพยากร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: วางแผนทรัพยากรที่จำเป็นต้องใช้ หรือบางส่วนอาจมีการใช้งานร่วมกัน </a:t>
            </a:r>
            <a:endParaRPr lang="en-US" sz="3400" dirty="0">
              <a:latin typeface="Browallia New" pitchFamily="34" charset="-34"/>
              <a:cs typeface="FreesiaUPC" pitchFamily="34" charset="-34"/>
            </a:endParaRPr>
          </a:p>
          <a:p>
            <a:pPr lvl="1"/>
            <a:r>
              <a:rPr lang="en-US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4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4. วางแผนเพื่อรองรับการเปลี่ยนแปลง </a:t>
            </a:r>
            <a:r>
              <a:rPr lang="th-TH" sz="3400" dirty="0">
                <a:latin typeface="Browallia New" pitchFamily="34" charset="-34"/>
                <a:cs typeface="FreesiaUPC" pitchFamily="34" charset="-34"/>
              </a:rPr>
              <a:t>: รองรับกับปัญหา การต่อต้านการเปลี่ยนแปลง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	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4. </a:t>
            </a:r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การประเมินผลกลยุทธ์ :</a:t>
            </a:r>
            <a:endParaRPr lang="en-US" b="1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14375" y="1285875"/>
            <a:ext cx="8215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>
                <a:latin typeface="Browallia New" pitchFamily="34" charset="-34"/>
                <a:cs typeface="FreesiaUPC" pitchFamily="34" charset="-34"/>
              </a:rPr>
              <a:t>	</a:t>
            </a:r>
            <a:endParaRPr lang="en-US" sz="3400"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357313" y="1071563"/>
            <a:ext cx="75723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สามารถช่วย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องค์กรให้ประสบความสำเร็จในการดำเนินธุรกิจ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หรือสร้างความได้เปรียบเหนือคู่แข่งขัน หรือ สามารถเพิ่มส่วนแบ่งในตลาดได้จริงหรือไม่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- 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Balance Scorecard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: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เป็นเครื่องมือในการบริหารจัดการที่ถ่ายทอดวิสัยทัศน์ ภารกิจ และกลยุทธ์สู่ภาคปฏิบัติ เพื่อให้หน่วยงานต่างๆ สามารถดำเนินงานในทิศทางเดียวกัน </a:t>
            </a:r>
          </a:p>
          <a:p>
            <a:pPr lvl="1"/>
            <a:r>
              <a:rPr lang="th-TH" sz="3600" dirty="0">
                <a:latin typeface="Browallia New" pitchFamily="34" charset="-34"/>
                <a:cs typeface="FreesiaUPC" pitchFamily="34" charset="-34"/>
              </a:rPr>
              <a:t>	ช่วยให้องค์กรสามารถกำหนดแนวทางแก้ไขและปรับปรุงการดำเนินงานได้ โดยการวัดผลการดำเนินงานขององค์กรทั้ง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4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มิติ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4. </a:t>
            </a:r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การประเมินผลกลยุทธ์ :</a:t>
            </a:r>
            <a:endParaRPr lang="en-US" b="1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14375" y="1285875"/>
            <a:ext cx="8215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>
                <a:latin typeface="Browallia New" pitchFamily="34" charset="-34"/>
                <a:cs typeface="FreesiaUPC" pitchFamily="34" charset="-34"/>
              </a:rPr>
              <a:t>	</a:t>
            </a:r>
            <a:endParaRPr lang="en-US" sz="3400"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571500" y="1143000"/>
            <a:ext cx="82153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Browallia New" pitchFamily="34" charset="-34"/>
              </a:rPr>
              <a:t>  วัตถุประสงค์ 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Browallia New" pitchFamily="34" charset="-34"/>
              </a:rPr>
              <a:t>Objective </a:t>
            </a: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: 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Browallia New" pitchFamily="34" charset="-34"/>
              </a:rPr>
              <a:t>สิ่งที่องค์กรต้องการจะบรรลุหรืออยากไปให้ถึงจุดนั้น เช่น ต้องการส่วนครองตลาดเพิ่มขึ้น หรือต้องการใหมี้ยอดขายผ่านทางเว็บไซต์ เพิ่มขึ้น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Browallia New" pitchFamily="34" charset="-34"/>
              </a:rPr>
              <a:t>  ตัวชี้วัด 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Browallia New" pitchFamily="34" charset="-34"/>
              </a:rPr>
              <a:t>Measure 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Browallia New" pitchFamily="34" charset="-34"/>
              </a:rPr>
              <a:t>หรือ 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Browallia New" pitchFamily="34" charset="-34"/>
              </a:rPr>
              <a:t>Key Performance Indicators : KPI</a:t>
            </a:r>
            <a:r>
              <a:rPr lang="en-US" sz="3600" b="1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	</a:t>
            </a:r>
          </a:p>
          <a:p>
            <a:pPr lvl="2"/>
            <a:r>
              <a:rPr lang="th-TH" sz="3600" b="1" dirty="0">
                <a:latin typeface="Browallia New" pitchFamily="34" charset="-34"/>
                <a:cs typeface="Browallia New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Browallia New" pitchFamily="34" charset="-34"/>
              </a:rPr>
              <a:t>หมายถึง สิ่งที่องค์กรจะนำมาใช้ในการชี้วัดผล หรือเปรียบเทียบการดำเนินงาน เช่น กำหนดให้วัตถุประสงค์ คือ ต้องการรายได้เพิ่มขึ้น ตัวชี้วัดอาจเป็นยอดขายในแต่ละปี หรือกำไรส่วนเกินในแต่ละปี</a:t>
            </a:r>
            <a:endParaRPr lang="en-US" sz="3600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4. </a:t>
            </a:r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การประเมินผลกลยุทธ์ :</a:t>
            </a:r>
            <a:endParaRPr lang="en-US" b="1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714375" y="1285875"/>
            <a:ext cx="8215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>
                <a:latin typeface="Browallia New" pitchFamily="34" charset="-34"/>
                <a:cs typeface="FreesiaUPC" pitchFamily="34" charset="-34"/>
              </a:rPr>
              <a:t>	</a:t>
            </a:r>
            <a:endParaRPr lang="en-US" sz="3400"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1285875" y="1143000"/>
            <a:ext cx="75009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จุดมุ่งหมาย 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Target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</a:t>
            </a:r>
            <a:endParaRPr lang="th-TH" sz="3600" b="1" dirty="0">
              <a:latin typeface="Browallia New" pitchFamily="34" charset="-34"/>
              <a:cs typeface="FreesiaUPC" pitchFamily="34" charset="-34"/>
            </a:endParaRP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หมายถึง ตัวเลขที่องค์กรต้องการจะบรรลุวัตถุประสงค์นั้น เช่น เป้าหมายของการเพิ่มขึ้นของรายได้เท่ากับร้อยละ 50 หรือเป้าหมายของการเพิ่มส่วนตรองตลาดเท่ากับร้อยละ 25 เป็นต้น</a:t>
            </a:r>
            <a:r>
              <a:rPr lang="th-TH" sz="360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ความคิดริเริ่ม 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Initiatives </a:t>
            </a:r>
            <a:endParaRPr lang="th-TH" sz="3600" b="1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หมายถึง แผนงาน โครงการ หรือ กิจกรรมที่วางแผนไว้ว่าจะทำ เพื่อให้บรรลุเป้าหมาย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774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8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ความจำเป็นในการวางแผนกลยุทธ์</a:t>
            </a:r>
            <a:r>
              <a:rPr lang="th-TH" sz="4000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  <a:r>
              <a:rPr lang="th-TH" sz="40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219200"/>
            <a:ext cx="8382000" cy="2286000"/>
          </a:xfrm>
          <a:prstGeom prst="rect">
            <a:avLst/>
          </a:prstGeom>
        </p:spPr>
        <p:txBody>
          <a:bodyPr/>
          <a:lstStyle/>
          <a:p>
            <a:pPr marL="342900" indent="-342900" algn="thaiDist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chemeClr val="bg1"/>
                </a:solidFill>
                <a:latin typeface="Browallia New" pitchFamily="34" charset="-34"/>
                <a:cs typeface="FreesiaUPC" pitchFamily="34" charset="-34"/>
              </a:rPr>
              <a:t>		</a:t>
            </a:r>
            <a:r>
              <a:rPr lang="th-TH" sz="36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 (</a:t>
            </a:r>
            <a:r>
              <a:rPr lang="en-US" sz="3600" b="1" kern="0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Strategy)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หรือยุทธวิธี หมายถึง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การกำหนด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วิถีทาง หรือแนวทางที่จะช่วยให้องค์กรสามารถดำเนินธุรกิจประสบความสำเร็จเหนือคู่แข่งขันได้ โดยจะต้องมีการกำหนดเป้าหมาย แผนงาน และนโยบายที่ชัดเจน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71688" y="3857625"/>
            <a:ext cx="664368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แผนกลยุทธ์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เป็นเครื่องมือที่ช่วยสะท้อนให้องค์กรตระหนักว่า องค์กรควรแข่งขันอย่างไร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How)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เมื่อใด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When)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ที่ไหน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Where)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แข่งขันกับใคร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(Whom)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และเพื่อจุดมุ่งหมายอะไร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for what purpose)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8334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ข้อมูลประกอบการประเมิน</a:t>
            </a:r>
            <a:r>
              <a:rPr lang="th-TH" sz="4400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28750" y="1500188"/>
            <a:ext cx="7410450" cy="287337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h-TH" sz="3600" b="1" kern="0" dirty="0">
                <a:latin typeface="Browallia New" pitchFamily="34" charset="-34"/>
                <a:cs typeface="FreesiaUPC" pitchFamily="34" charset="-34"/>
              </a:rPr>
              <a:t>	อาจอาศัยข้อมูลบนเครือข่ายอินเทอร์เน็ต เช่น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b="1" kern="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เข้าไปเยี่ยมชมเว็บไซต์คู่แข่งขัน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วิเคราะห์การแสดงความคิดเห็นของลูกค้า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ข้อมูลการวิจัยจากบริษัทที่จัดอันดับความน่าเชื่อถือ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กลยุทธ์การตลาดออนไลน์ </a:t>
            </a:r>
            <a:r>
              <a:rPr lang="en-US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5S’s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214438" y="1214438"/>
            <a:ext cx="778668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1. </a:t>
            </a:r>
            <a:r>
              <a:rPr lang="th-TH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การขาย (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Sell)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ช่วยทำให้ยอดขายเพิ่มขึ้น ทำให้ลูกค้ารู้จักและเกิดความทรงจำ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(acquisition and retention tools)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ในสินค้าบริการเราเพิ่มมากขึ้น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2. </a:t>
            </a:r>
            <a:r>
              <a:rPr lang="th-TH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การบริการ (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Serve)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การสร้างประโยชน์ที่เพิ่มขึ้นให้แก่ลูกค้า จากการใช้บริการผ่านออนไลน์ไม่ว่าจะเป็นการให้สิทธิพิเศษต่าง ๆ เป็นต้น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3. </a:t>
            </a:r>
            <a:r>
              <a:rPr lang="th-TH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การพูดคุย (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Speak)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การสร้างความใกล้ชิดกับลูกค้ามากยิ่งขึ้น โดยสามารถสร้างแบบสนทนาการโต้ตอบกันได้ระหว่างกันได้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(dialogue)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กลยุทธ์การตลาดออนไลน์ </a:t>
            </a:r>
            <a:r>
              <a:rPr lang="en-US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5S’s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357313" y="1441450"/>
            <a:ext cx="74295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4. </a:t>
            </a:r>
            <a:r>
              <a:rPr lang="th-TH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ประหยัด (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Save)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จากงบประมาณการพิมพ์กระดาษ ใช้วิธีการส่งจดหมายข่าว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E-Newsletter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ไปยังลูกค้าแทนการส่งจดหมาย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5. </a:t>
            </a:r>
            <a:r>
              <a:rPr lang="th-TH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การประกาศ (</a:t>
            </a:r>
            <a:r>
              <a:rPr lang="en-US" sz="3600" b="1" dirty="0">
                <a:solidFill>
                  <a:srgbClr val="CC0000"/>
                </a:solidFill>
                <a:latin typeface="Browallia New" pitchFamily="34" charset="-34"/>
                <a:cs typeface="FreesiaUPC" pitchFamily="34" charset="-34"/>
              </a:rPr>
              <a:t>Sizzle)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การประกาศสัญลักษณ์ตราสินค้าผ่านออนไลน์ ช่วยเสริมสร้างสินค้าให้เป็นที่รู้จัก มีความคุ้นเคยมากยิ่งขึ้น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1500188" y="1357313"/>
            <a:ext cx="721518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4.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ข้อมูลของสินค้า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Product information)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ต้องทำเว็บให้ทำหน้าที่เหมือนโชว์รูม พนักงานขาย และพนักงานบริการคอยแนะนำสินค้า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5.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การแนะนำสินค้า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Product recommendation)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เพื่อช่วยเร่งเร้าการตัดสินใจซื้อของลูกค้าให้เร็วขึ้น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6.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สร้างจุดเด่นให้กับเว็บไซต์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Web site differentiation)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การสร้างความแตกต่างจึงเป็นกลยุทธ์หนึ่งที่สำคัญ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214438" y="1357313"/>
            <a:ext cx="76438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การกำหนดตลาดเป้าหมาย และการกำหนดตำแหน่งผลิตภัณฑ์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targeting and positioning)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ต้องสอดคล้องกัน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2.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การตั้งชื่อ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Branding)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จะต้องคำนึงถึงความง่ายในการค้นหาของผู้ซื้อเป็นหลัก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3.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ต้องมีปฏิสัมพันธ์กับลูกค้า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Interactivity)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คือต้องสามารถสื่อสาร 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2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ทาง ผู้ขายและผู้ซื้อต้องสามารถโต้ตอบกันได้ และต้องรวดเร็ว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285875" y="1071563"/>
            <a:ext cx="750093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7.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เพิ่มคุณค่าให้กับสินค้า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Enhancing the product)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ด้วยการปรับปรุงและพัฒนาสินค้าอย่างต่อเนื่อง หาบริการใหม่ ๆ นำเสนอแก่ลูกค้า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8.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พยายามกระตุ้นให้ผู้เข้ามาเยี่ยมชมเว็บมาซ้ำบ่อย ๆ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encouraging repeated visits)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ซึ่งทำให้โอกาสในการขายสินค้าและบริการสูงตามไปด้วย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9.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สร้างเว็บให้เป็นแหล่งชุมชน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building community)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เพื่อให้มีผู้เข้าเยี่ยมชมและเพิ่มจำนวนขึ้นเรื่อย ๆ นับเป็นการสร้างความซื่อสัตย์ต่อตรายี่ห้อ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brand loyalty)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ที่ดี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1500188" y="1404938"/>
            <a:ext cx="73580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10.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ตอบสนองความพึงพอใจลูกค้าให้มากที่สุด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Customizing)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ภายใต้แนวคิดว่าสินค้าหรือบริการบนเว็บไม่ใช่สินค้าทั่วไปที่วางขายอยู่ตามท้องตลาด ต้องระลึกถึงการทำให้ลูกค้าสนุกกับโปรแกรมตลอดเวลา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11.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การส่งเสริมการขาย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Sales promotion)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อาจทำได้หลายรูปแบบเช่น การแจกตัวอย่างสินค้า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sampling)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การแจกคูปองลดราคา ส่งเสริมการขายด้วยวิธีแจกเงินแก่ผู้เข้ามาในเว็บไซต์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1143000" y="1071563"/>
            <a:ext cx="7786688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12.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การตลาดเชิงกิจกรรม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Event marketing)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มักเป็นที่สนใจของผู้คนและมักจะบอกต่อ ๆ กันไป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word of mouth marketing)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ซึ่งจะทำให้เว็บไซต์เป็นที่รู้จักอย่างรวดเร็ว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13.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ใช้อีเมล์เป็นเครื่องมือในระบบการจัดการด้านลูกค้าสัมพันธ์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 (CRM--Customer Relationship Management)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14.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สิ่งจูงใจอื่น ๆ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Other incentives)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เช่น ห้องสนทนา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chat)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อิเล็กทรอนิกส์โปสการ์ด รายงานอากาศ แผนที่เดินทางและข้อมูลอื่น ๆ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642938" y="1428750"/>
            <a:ext cx="8143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17.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ส่งเสริมการขายนอกเว็บ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Offline promotion)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การที่จะทำให้เว็บเป็นที่รู้จัก ต้องสื่อสารการตลาดแบบครบวงจร (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integrated marketing communication)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คือ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ใช้สื่ออื่น ๆ นอกเว็บด้วย เช่น การโฆษณา การประชาสัมพันธ์ผ่านสื่อต่าง ๆ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6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B3F9D"/>
                </a:solidFill>
                <a:latin typeface="Browallia New" pitchFamily="34" charset="-34"/>
                <a:cs typeface="FreesiaUPC" pitchFamily="34" charset="-34"/>
              </a:rPr>
              <a:t>กลยุทธ์การตลาดอิเล็กทรอนิกส์ที่สำคัญ</a:t>
            </a:r>
            <a:endParaRPr lang="en-US" b="1" smtClean="0">
              <a:solidFill>
                <a:srgbClr val="FB3F9D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571625" y="1428750"/>
            <a:ext cx="721518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15.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ต่อเชื่อมกับเว็บอื่น (</a:t>
            </a:r>
            <a:r>
              <a:rPr lang="en-US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Web linking)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ที่มีกลุ่ม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เป้าหมายเดียวกัน ซึ่งจะทำให้กลุ่มเป้าหมายไม่ต้องเสียเวลาในการเปิดเว็บใหม่ 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/>
            </a:r>
            <a:br>
              <a:rPr lang="en-US" sz="3600" b="1" dirty="0">
                <a:latin typeface="Browallia New" pitchFamily="34" charset="-34"/>
                <a:cs typeface="FreesiaUPC" pitchFamily="34" charset="-34"/>
              </a:rPr>
            </a:b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	16. </a:t>
            </a:r>
            <a:r>
              <a:rPr lang="th-TH" sz="3600" b="1" dirty="0">
                <a:solidFill>
                  <a:srgbClr val="AE1517"/>
                </a:solidFill>
                <a:latin typeface="Browallia New" pitchFamily="34" charset="-34"/>
                <a:cs typeface="FreesiaUPC" pitchFamily="34" charset="-34"/>
              </a:rPr>
              <a:t>โฆษณาประชาสัมพันธ์ในเว็บที่เป็นที่นิยม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เช่น </a:t>
            </a:r>
            <a:r>
              <a:rPr lang="en-US" sz="3600" dirty="0" smtClean="0">
                <a:latin typeface="Browallia New" pitchFamily="34" charset="-34"/>
                <a:cs typeface="FreesiaUPC" pitchFamily="34" charset="-34"/>
                <a:hlinkClick r:id="rId2"/>
              </a:rPr>
              <a:t>www.google.com</a:t>
            </a:r>
            <a:r>
              <a:rPr lang="en-US" sz="3600" dirty="0" smtClean="0"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เพราะสามารถเข้าถึงผู้บริโภคได้เป็นจำนวนมาก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914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ระดับของกลยุทธ์ในองค์กร</a:t>
            </a:r>
            <a:r>
              <a:rPr lang="th-TH" sz="4400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90613" y="1285875"/>
            <a:ext cx="7839075" cy="4929188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กลยุทธ์ระดับองค์กร/บริษัท (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Corporate Strategy)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  <a:p>
            <a:pPr>
              <a:defRPr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แสดงให้เห็นให้เห็นทิศทางการดำเนินงานของบริษัท โดยภาพรวมที่ผู้บริหารระดับสูงมีต่อหน่วยธุรกิจเชิงกลยุทธ์ต่างๆ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กลยุทธร์ระดับธุรกิจ (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Business Strategy)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  <a:p>
            <a:pPr>
              <a:defRPr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ใช้เพื่อสร้างความได้เปรียบทางการแข่งขันให้กับหน่วยธุรกิจแต่ละหน่วย ซึ่งเป็นหน้าที่ของผู้บริหารระดับ กลาง ที่จะต้องกำหนดกลยุทธ์ระดับนี้ให้สอดคล้องกับกลยุทธ์ระดับบริษัท</a:t>
            </a:r>
            <a:endParaRPr lang="th-TH" sz="3600" kern="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6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ค้นหาตัวอย่าง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SMEs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ที่ประสบความสำเร็จจากการดำเนินธุรกิจ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E-commerce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มา 2 แห่ง </a:t>
            </a:r>
          </a:p>
          <a:p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       - วิเคราะห์ปัจจัยสู่ความสำเร็จ 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(CSFs)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2357430"/>
            <a:ext cx="6143668" cy="914400"/>
          </a:xfrm>
        </p:spPr>
        <p:txBody>
          <a:bodyPr/>
          <a:lstStyle/>
          <a:p>
            <a:r>
              <a:rPr lang="en-US" dirty="0" smtClean="0"/>
              <a:t>Credit by </a:t>
            </a:r>
            <a:r>
              <a:rPr lang="en-US" dirty="0" smtClean="0"/>
              <a:t>www.stech.ac.th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381000"/>
            <a:ext cx="8229600" cy="914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ระดับของกลยุทธ์ในองค์กร</a:t>
            </a:r>
            <a:r>
              <a:rPr lang="th-TH" sz="4400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14438" y="1500188"/>
            <a:ext cx="7624762" cy="314325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กลยุทธ์ระดับหน้าที่/ ผลิตภัณฑ์ (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Functional/Operational Strategy)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  <a:p>
            <a:pPr>
              <a:defRPr/>
            </a:pPr>
            <a:r>
              <a:rPr lang="th-TH" sz="32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เป็นกลยุทธ์ที่แผนกหรือฝ่ายของบริษัทใช้ปรับปรุงประสิทธิภาพในการดำเนินงาน เพื่อให้บรรลุตามเป้าหมายของกลยุทธ์ทั้งในระดับบริษัทและระดับหน่วยธุรกิจ</a:t>
            </a:r>
            <a:endParaRPr lang="th-TH" sz="3600" kern="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dirty="0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 </a:t>
            </a:r>
            <a:r>
              <a:rPr lang="en-US" b="1" dirty="0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en-US" dirty="0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85813" y="1357313"/>
            <a:ext cx="79295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 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 : EC-Strategy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หรือ 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E-Strategy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หมายถึง วิธีหรือแนวทางปฏิบัติ สำหรับองค์กรที่ต้องการทำธุรกิจด้วยระบบอิเล็กทรอนิกส์ เพื่อให้บรรลุผลสำเร็จตามเป้าหมายที่วางไว้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7313" y="3835400"/>
            <a:ext cx="7358062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การจัดทำกลยุทธ์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(E-Commerce)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กำหนด 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กลยุทธ์ทางธุรกิจ (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Business Strategy)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ที่ประกอบด้วยพันธกิจ วัตถุประสงค์ และเป้าหมายขององค์การก่อน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กลยุทธ์ </a:t>
            </a:r>
            <a:r>
              <a:rPr lang="en-US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en-US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4438" y="1214438"/>
            <a:ext cx="7715250" cy="50784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การจัดทำกลยุทธ์</a:t>
            </a:r>
            <a:r>
              <a:rPr lang="en-US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 (E-Commerce)</a:t>
            </a:r>
          </a:p>
          <a:p>
            <a:pPr marL="742950" indent="-742950">
              <a:buFont typeface="+mj-lt"/>
              <a:buAutoNum type="arabicParenR" startAt="2"/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กำหนด 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กลยุทธ์ระบบสารสนเทศ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(Information System Strategy : IS Strategy)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เพื่อบอกให้ทราบว่า องค์กรต้องใช้ข้อมูลหรือระบบสารสนเทศใดบ้าง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 (What)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 สำหรับสนับสนุนกลยุทธ์ทางธุรกิจ</a:t>
            </a:r>
          </a:p>
          <a:p>
            <a:pPr marL="742950" indent="-742950">
              <a:buFont typeface="+mj-lt"/>
              <a:buAutoNum type="arabicParenR" startAt="2"/>
              <a:defRPr/>
            </a:pPr>
            <a:r>
              <a:rPr lang="th-TH" sz="3600" dirty="0">
                <a:latin typeface="Browallia New" pitchFamily="34" charset="-34"/>
                <a:cs typeface="FreesiaUPC" pitchFamily="34" charset="-34"/>
              </a:rPr>
              <a:t>กำหนด 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กลยุทธ์เทคโนโลยีสารสนเทศและการติดต่อสื่อสาร</a:t>
            </a:r>
            <a:r>
              <a:rPr lang="en-US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(Information and communication Technology Strategy : ICT Strategy)</a:t>
            </a:r>
            <a:r>
              <a:rPr lang="th-TH" sz="3600" b="1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เพื่อบอกให้ทราบว่า องค์กรมีวิธีการอย่างไร</a:t>
            </a:r>
            <a:r>
              <a:rPr lang="en-US" sz="3600" dirty="0">
                <a:latin typeface="Browallia New" pitchFamily="34" charset="-34"/>
                <a:cs typeface="FreesiaUPC" pitchFamily="34" charset="-34"/>
              </a:rPr>
              <a:t> (How)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การวางแผนกลยุทธ์พัฒนาระบบ </a:t>
            </a:r>
            <a:r>
              <a:rPr lang="en-US" b="1" smtClean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E-Commerce</a:t>
            </a:r>
            <a:endParaRPr lang="en-US" smtClean="0">
              <a:solidFill>
                <a:srgbClr val="FF0066"/>
              </a:solidFill>
              <a:latin typeface="Browallia New" pitchFamily="34" charset="-34"/>
              <a:cs typeface="FreesiaUPC" pitchFamily="34" charset="-34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357313" y="1154113"/>
            <a:ext cx="764381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  </a:t>
            </a:r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การวางแผนกลยุทธ์ </a:t>
            </a:r>
          </a:p>
          <a:p>
            <a:r>
              <a:rPr lang="th-TH" sz="3600" b="1" dirty="0">
                <a:solidFill>
                  <a:srgbClr val="FF0066"/>
                </a:solidFill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ป็นกระบวนการกำหนดวิธีในทางปฏิบัติที่จะช่วยให้องค์กรให้ได้ใช้ความสามารถของตนรับมือกับการเปลี่ยนแปลงของสภาพแวดล้อมทางธุรกิจ </a:t>
            </a:r>
          </a:p>
          <a:p>
            <a:r>
              <a:rPr lang="th-TH" sz="3600" dirty="0">
                <a:latin typeface="Browallia New" pitchFamily="34" charset="-34"/>
                <a:cs typeface="FreesiaUPC" pitchFamily="34" charset="-34"/>
              </a:rPr>
              <a:t>	เพื่อให้ได้มาซึ่งความได้เปรียบเหนือคู่แข่งขันอันจะทำให้องค์กรอยู่รอดต่อไป ซึ่งผลลัพธ์ที่ได้จากการวางแผนใน </a:t>
            </a:r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ขั้นตอนนี้ก็คือ แผนกลยุทธ์ (</a:t>
            </a:r>
            <a:r>
              <a:rPr lang="en-US" sz="3600" b="1" dirty="0">
                <a:latin typeface="Browallia New" pitchFamily="34" charset="-34"/>
                <a:cs typeface="FreesiaUPC" pitchFamily="34" charset="-34"/>
              </a:rPr>
              <a:t>Strategic Plan)</a:t>
            </a:r>
            <a:endParaRPr lang="th-TH" sz="3600" b="1" dirty="0">
              <a:latin typeface="Browallia New" pitchFamily="34" charset="-34"/>
              <a:cs typeface="FreesiaUPC" pitchFamily="34" charset="-34"/>
            </a:endParaRPr>
          </a:p>
          <a:p>
            <a:r>
              <a:rPr lang="th-TH" sz="3600" b="1" dirty="0">
                <a:latin typeface="Browallia New" pitchFamily="34" charset="-34"/>
                <a:cs typeface="FreesiaUPC" pitchFamily="34" charset="-34"/>
              </a:rPr>
              <a:t>	</a:t>
            </a:r>
            <a:r>
              <a:rPr lang="th-TH" sz="3600" dirty="0">
                <a:latin typeface="Browallia New" pitchFamily="34" charset="-34"/>
                <a:cs typeface="FreesiaUPC" pitchFamily="34" charset="-34"/>
              </a:rPr>
              <a:t>เพื่อช่วยลดความเสี่ยงต่อความล้มเหลวในการพัฒนาระบบ และยังช่วยให้ขอบเขตการดำเนินงานมีความชัดเจน</a:t>
            </a:r>
            <a:endParaRPr lang="en-US" sz="3600" dirty="0">
              <a:latin typeface="Browallia New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9413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ขั้นตอนในการวางแผนกลยุทธ์ </a:t>
            </a:r>
            <a:r>
              <a:rPr lang="en-US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E-Commerce</a:t>
            </a:r>
            <a:r>
              <a:rPr lang="th-TH" sz="4400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  <a:r>
              <a:rPr lang="th-TH" sz="4400" b="1" kern="0" dirty="0">
                <a:solidFill>
                  <a:srgbClr val="FF0066"/>
                </a:solidFill>
                <a:latin typeface="Browallia New" pitchFamily="34" charset="-34"/>
                <a:ea typeface="+mj-ea"/>
                <a:cs typeface="FreesiaUPC" pitchFamily="34" charset="-34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71563" y="1295400"/>
            <a:ext cx="7691437" cy="4562475"/>
          </a:xfrm>
          <a:prstGeom prst="rect">
            <a:avLst/>
          </a:prstGeom>
        </p:spPr>
        <p:txBody>
          <a:bodyPr/>
          <a:lstStyle/>
          <a:p>
            <a:pPr marL="609600" indent="-609600" algn="thaiDist"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th-TH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การเริ่มต้นวางแผนกลยุทธ์ (</a:t>
            </a:r>
            <a:r>
              <a:rPr lang="en-US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Initiation)</a:t>
            </a:r>
            <a:endParaRPr lang="th-TH" sz="3600" b="1" kern="0" dirty="0">
              <a:solidFill>
                <a:srgbClr val="0C7CD2"/>
              </a:solidFill>
              <a:latin typeface="Browallia New" pitchFamily="34" charset="-34"/>
              <a:cs typeface="FreesiaUPC" pitchFamily="34" charset="-34"/>
            </a:endParaRPr>
          </a:p>
          <a:p>
            <a:pPr marL="1066800" lvl="1" indent="-609600" algn="thaiDist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เป็นการกำหนดวิสัยทัศน์ ภารกิจ เป้าหมาย และวัตถุประสงค์ รวมทั้ง วิเคราะห์สภาพแวดล้อมขององค์กร (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SWOT Analysis)</a:t>
            </a:r>
            <a:endParaRPr lang="th-TH" sz="3600" kern="0" dirty="0">
              <a:latin typeface="Browallia New" pitchFamily="34" charset="-34"/>
              <a:cs typeface="FreesiaUPC" pitchFamily="34" charset="-34"/>
            </a:endParaRPr>
          </a:p>
          <a:p>
            <a:pPr marL="609600" indent="-609600" algn="thaiDist">
              <a:spcBef>
                <a:spcPct val="20000"/>
              </a:spcBef>
              <a:buFont typeface="Wingdings" pitchFamily="2" charset="2"/>
              <a:buAutoNum type="arabicPeriod" startAt="2"/>
              <a:defRPr/>
            </a:pPr>
            <a:r>
              <a:rPr lang="th-TH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การวางกลยุทธ์ (</a:t>
            </a:r>
            <a:r>
              <a:rPr lang="en-US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Strategy Formulation)</a:t>
            </a:r>
            <a:r>
              <a:rPr lang="th-TH" sz="3600" b="1" kern="0" dirty="0">
                <a:solidFill>
                  <a:srgbClr val="0C7CD2"/>
                </a:solidFill>
                <a:latin typeface="Browallia New" pitchFamily="34" charset="-34"/>
                <a:cs typeface="FreesiaUPC" pitchFamily="34" charset="-34"/>
              </a:rPr>
              <a:t> </a:t>
            </a:r>
          </a:p>
          <a:p>
            <a:pPr marL="1066800" lvl="1" indent="-609600" algn="thaiDist">
              <a:spcBef>
                <a:spcPct val="20000"/>
              </a:spcBef>
              <a:buFont typeface="Wingdings" pitchFamily="2" charset="2"/>
              <a:buBlip>
                <a:blip r:embed="rId2"/>
              </a:buBlip>
              <a:defRPr/>
            </a:pP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เป็นการกำหนดกลยุทธ์ 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E-commerce 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ที่เหมาะสม โดยอาศัยข้อมูลจากขั้นตอนที่ </a:t>
            </a:r>
            <a:r>
              <a:rPr lang="en-US" sz="3600" kern="0" dirty="0">
                <a:latin typeface="Browallia New" pitchFamily="34" charset="-34"/>
                <a:cs typeface="FreesiaUPC" pitchFamily="34" charset="-34"/>
              </a:rPr>
              <a:t>1</a:t>
            </a:r>
            <a:r>
              <a:rPr lang="th-TH" sz="3600" kern="0" dirty="0">
                <a:latin typeface="Browallia New" pitchFamily="34" charset="-34"/>
                <a:cs typeface="FreesiaUPC" pitchFamily="34" charset="-34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331</TotalTime>
  <Words>912</Words>
  <Application>Microsoft Office PowerPoint</Application>
  <PresentationFormat>On-screen Show (4:3)</PresentationFormat>
  <Paragraphs>178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Origin</vt:lpstr>
      <vt:lpstr>Slide 1</vt:lpstr>
      <vt:lpstr>Slide 2</vt:lpstr>
      <vt:lpstr>Slide 3</vt:lpstr>
      <vt:lpstr>Slide 4</vt:lpstr>
      <vt:lpstr>Slide 5</vt:lpstr>
      <vt:lpstr>กลยุทธ์ E-Commerce</vt:lpstr>
      <vt:lpstr>กลยุทธ์ E-Commerce</vt:lpstr>
      <vt:lpstr>การวางแผนกลยุทธ์พัฒนาระบบ E-Commerce</vt:lpstr>
      <vt:lpstr>Slide 9</vt:lpstr>
      <vt:lpstr>Slide 10</vt:lpstr>
      <vt:lpstr>Slide 11</vt:lpstr>
      <vt:lpstr>1.1 กำหนดสิ่งที่องค์กรต้องการในอนาคต</vt:lpstr>
      <vt:lpstr>1.2 การวิเคราะห์เชิงการแข่งขัน (Competitive Analysis)</vt:lpstr>
      <vt:lpstr>1.2 การวิเคราะห์เชิงการแข่งขัน (Competitive Analysis)</vt:lpstr>
      <vt:lpstr>Slide 15</vt:lpstr>
      <vt:lpstr>Slide 16</vt:lpstr>
      <vt:lpstr>2. การวางกลยุทธ์ :</vt:lpstr>
      <vt:lpstr>2.1 การจัดสรรโครงการ</vt:lpstr>
      <vt:lpstr>2.2 การวิเคราะห์ต้นทุน และผลตอบแทน  (Cost-Benefit Analysis)</vt:lpstr>
      <vt:lpstr>2.1 การจัดสรรโครงการ</vt:lpstr>
      <vt:lpstr>2.2 การวิเคราะห์ต้นทุน และผลตอบแทน  (Cost-Benefit Analysis)</vt:lpstr>
      <vt:lpstr>2.3 การวางกลยุทธ์ E-Commerce</vt:lpstr>
      <vt:lpstr>2.3 การวางกลยุทธ์ E-Commerce</vt:lpstr>
      <vt:lpstr>2.3 การวางกลยุทธ์ E-Commerce</vt:lpstr>
      <vt:lpstr>2.4 ปัจจัยสู่ความสำเร็จ E-Commerce</vt:lpstr>
      <vt:lpstr>3. การนำกลยุทธ์ไปใช้ปฏิบัติ :</vt:lpstr>
      <vt:lpstr>4. การประเมินผลกลยุทธ์ :</vt:lpstr>
      <vt:lpstr>4. การประเมินผลกลยุทธ์ :</vt:lpstr>
      <vt:lpstr>4. การประเมินผลกลยุทธ์ :</vt:lpstr>
      <vt:lpstr>Slide 30</vt:lpstr>
      <vt:lpstr>กลยุทธ์การตลาดออนไลน์ 5S’s</vt:lpstr>
      <vt:lpstr>กลยุทธ์การตลาดออนไลน์ 5S’s</vt:lpstr>
      <vt:lpstr>กลยุทธ์การตลาดอิเล็กทรอนิกส์ที่สำคัญ</vt:lpstr>
      <vt:lpstr>กลยุทธ์การตลาดอิเล็กทรอนิกส์ที่สำคัญ</vt:lpstr>
      <vt:lpstr>กลยุทธ์การตลาดอิเล็กทรอนิกส์ที่สำคัญ</vt:lpstr>
      <vt:lpstr>กลยุทธ์การตลาดอิเล็กทรอนิกส์ที่สำคัญ</vt:lpstr>
      <vt:lpstr>กลยุทธ์การตลาดอิเล็กทรอนิกส์ที่สำคัญ</vt:lpstr>
      <vt:lpstr>กลยุทธ์การตลาดอิเล็กทรอนิกส์ที่สำคัญ</vt:lpstr>
      <vt:lpstr>กลยุทธ์การตลาดอิเล็กทรอนิกส์ที่สำคัญ</vt:lpstr>
      <vt:lpstr>Assignment 6</vt:lpstr>
      <vt:lpstr>Credit by www.stech.ac.th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Guitarist and Flowers</dc:title>
  <dc:creator>www.powerpointstyles.com</dc:creator>
  <cp:lastModifiedBy>suwitchan kaewsuwan</cp:lastModifiedBy>
  <cp:revision>96</cp:revision>
  <dcterms:created xsi:type="dcterms:W3CDTF">2009-03-23T15:23:24Z</dcterms:created>
  <dcterms:modified xsi:type="dcterms:W3CDTF">2015-02-20T14:59:51Z</dcterms:modified>
</cp:coreProperties>
</file>